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56" r:id="rId2"/>
    <p:sldId id="259" r:id="rId3"/>
    <p:sldId id="263" r:id="rId4"/>
    <p:sldId id="260" r:id="rId5"/>
    <p:sldId id="262" r:id="rId6"/>
    <p:sldId id="261" r:id="rId7"/>
    <p:sldId id="258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4EAE14-ECE4-4678-9C73-551541E42041}" type="datetimeFigureOut">
              <a:rPr lang="ru-RU" smtClean="0"/>
              <a:t>01.10.2023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5074-0353-4D46-9905-38A103D195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497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E2D4-352C-40A6-81C3-DCFB1848FC9B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9B02F-D390-42D2-AC70-1E9DC4A8CDD5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309E7-5F9F-4AA0-9658-8EB20FFB632A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F6CCF-9FA0-4827-974E-5B26CB59458C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4036C-2C80-439C-B2CC-2323DB53A73F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A23FA-F717-4405-834A-7C4BBC1B7583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49FCC-037C-4121-ABF5-0F6D95905F88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F7ECD-6018-4BC1-B778-85099FDB70E6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B7274-43DC-48BE-A6C9-8E4C9BB235D6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E12E8-2B1C-4837-8DC2-852CF0BA1D9C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20544-B3E3-4FDD-B9D7-95030FB5EF16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14D4F-5773-4ECA-89AE-87BDED8C2502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18830-2EFE-4DC5-8E57-D01C6297C6D9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15EE4-0DDD-4278-8991-8F39D73BE524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862F9-BF7D-4B92-B508-FF8652848C9E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4C46C-6840-4123-8568-6BA38006858D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E73E5-ED3B-4C58-9F0A-1D621CBA7DAB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Цифровой прорыв. Сезон: ИИ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2400" b="1" dirty="0"/>
              <a:t>Классификация снимков с </a:t>
            </a:r>
            <a:r>
              <a:rPr lang="ru-RU" sz="2400" b="1" dirty="0" err="1"/>
              <a:t>фотоловушек</a:t>
            </a:r>
            <a:endParaRPr lang="ru-RU" sz="24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F71EAC-4AD3-41C7-AB4A-97AF9680F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50534" cy="685800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042ED35-0812-41C0-985A-C6117D0EE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95296" y="5729682"/>
            <a:ext cx="1296072" cy="827808"/>
          </a:xfrm>
        </p:spPr>
        <p:txBody>
          <a:bodyPr/>
          <a:lstStyle/>
          <a:p>
            <a:fld id="{D57F1E4F-1CFF-5643-939E-217C01CDF565}" type="slidenum">
              <a:rPr lang="en-US" sz="8000" smtClean="0">
                <a:solidFill>
                  <a:schemeClr val="bg1"/>
                </a:solidFill>
              </a:rPr>
              <a:pPr/>
              <a:t>1</a:t>
            </a:fld>
            <a:endParaRPr lang="en-US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675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4532" y="2516616"/>
            <a:ext cx="6244795" cy="1320800"/>
          </a:xfrm>
        </p:spPr>
        <p:txBody>
          <a:bodyPr>
            <a:normAutofit/>
          </a:bodyPr>
          <a:lstStyle/>
          <a:p>
            <a:r>
              <a:rPr lang="ru-RU" sz="4800" dirty="0"/>
              <a:t>Команда </a:t>
            </a:r>
            <a:r>
              <a:rPr lang="en-US" sz="4800" dirty="0"/>
              <a:t>VASEK2</a:t>
            </a:r>
            <a:endParaRPr lang="ru-RU" sz="4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28610" y="332786"/>
            <a:ext cx="6470825" cy="1420022"/>
          </a:xfrm>
        </p:spPr>
        <p:txBody>
          <a:bodyPr>
            <a:normAutofit fontScale="92500" lnSpcReduction="10000"/>
          </a:bodyPr>
          <a:lstStyle/>
          <a:p>
            <a:endParaRPr lang="ru-RU" dirty="0"/>
          </a:p>
          <a:p>
            <a:pPr marL="0" indent="0" algn="ctr">
              <a:buNone/>
            </a:pPr>
            <a:r>
              <a:rPr lang="ru-RU" sz="2200" dirty="0"/>
              <a:t>Алтайский государственный университет</a:t>
            </a:r>
          </a:p>
          <a:p>
            <a:pPr marL="0" indent="0" algn="ctr">
              <a:buNone/>
            </a:pPr>
            <a:r>
              <a:rPr lang="ru-RU" sz="2200" dirty="0"/>
              <a:t>Институт математики и информационных технологий.</a:t>
            </a:r>
          </a:p>
          <a:p>
            <a:pPr marL="457200" lvl="1" indent="0" algn="ctr">
              <a:buNone/>
            </a:pPr>
            <a:endParaRPr lang="ru-RU" sz="2200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08" y="58429"/>
            <a:ext cx="2214829" cy="196873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257" y="372519"/>
            <a:ext cx="3109594" cy="3103248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2AECD0-9207-497A-B601-AADDCDE9B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Номер слайда 3">
            <a:extLst>
              <a:ext uri="{FF2B5EF4-FFF2-40B4-BE49-F238E27FC236}">
                <a16:creationId xmlns:a16="http://schemas.microsoft.com/office/drawing/2014/main" id="{03801D6B-ACBA-4113-BFB4-5291B0858D8A}"/>
              </a:ext>
            </a:extLst>
          </p:cNvPr>
          <p:cNvSpPr txBox="1">
            <a:spLocks/>
          </p:cNvSpPr>
          <p:nvPr/>
        </p:nvSpPr>
        <p:spPr>
          <a:xfrm>
            <a:off x="10595296" y="5729682"/>
            <a:ext cx="1296072" cy="827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8000" smtClean="0">
                <a:solidFill>
                  <a:schemeClr val="tx1"/>
                </a:solidFill>
              </a:rPr>
              <a:pPr/>
              <a:t>2</a:t>
            </a:fld>
            <a:endParaRPr lang="en-US" sz="8000" dirty="0">
              <a:solidFill>
                <a:schemeClr val="tx1"/>
              </a:solidFill>
            </a:endParaRPr>
          </a:p>
        </p:txBody>
      </p:sp>
      <p:graphicFrame>
        <p:nvGraphicFramePr>
          <p:cNvPr id="9" name="Таблица 9">
            <a:extLst>
              <a:ext uri="{FF2B5EF4-FFF2-40B4-BE49-F238E27FC236}">
                <a16:creationId xmlns:a16="http://schemas.microsoft.com/office/drawing/2014/main" id="{B21BA23E-E248-4564-95EE-8FF633E60D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378316"/>
              </p:ext>
            </p:extLst>
          </p:nvPr>
        </p:nvGraphicFramePr>
        <p:xfrm>
          <a:off x="781188" y="3749350"/>
          <a:ext cx="10012149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1123">
                  <a:extLst>
                    <a:ext uri="{9D8B030D-6E8A-4147-A177-3AD203B41FA5}">
                      <a16:colId xmlns:a16="http://schemas.microsoft.com/office/drawing/2014/main" val="459160217"/>
                    </a:ext>
                  </a:extLst>
                </a:gridCol>
                <a:gridCol w="3530016">
                  <a:extLst>
                    <a:ext uri="{9D8B030D-6E8A-4147-A177-3AD203B41FA5}">
                      <a16:colId xmlns:a16="http://schemas.microsoft.com/office/drawing/2014/main" val="941178437"/>
                    </a:ext>
                  </a:extLst>
                </a:gridCol>
                <a:gridCol w="3591010">
                  <a:extLst>
                    <a:ext uri="{9D8B030D-6E8A-4147-A177-3AD203B41FA5}">
                      <a16:colId xmlns:a16="http://schemas.microsoft.com/office/drawing/2014/main" val="2008816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 err="1">
                          <a:solidFill>
                            <a:schemeClr val="tx1"/>
                          </a:solidFill>
                        </a:rPr>
                        <a:t>Лямкин</a:t>
                      </a:r>
                      <a:r>
                        <a:rPr lang="ru-RU" sz="2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2200" b="1" dirty="0">
                          <a:solidFill>
                            <a:schemeClr val="tx1"/>
                          </a:solidFill>
                        </a:rPr>
                        <a:t>В</a:t>
                      </a:r>
                      <a:r>
                        <a:rPr lang="ru-RU" sz="2200" dirty="0">
                          <a:solidFill>
                            <a:schemeClr val="tx1"/>
                          </a:solidFill>
                        </a:rPr>
                        <a:t>ладимир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</a:rPr>
                        <a:t>telegram: @VladimirRU22</a:t>
                      </a:r>
                      <a:endParaRPr lang="ru-RU" sz="22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tx1"/>
                          </a:solidFill>
                        </a:rPr>
                        <a:t>Руководитель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43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 err="1"/>
                        <a:t>Рассомагин</a:t>
                      </a:r>
                      <a:r>
                        <a:rPr lang="ru-RU" sz="2200" dirty="0"/>
                        <a:t> </a:t>
                      </a:r>
                      <a:r>
                        <a:rPr lang="ru-RU" sz="2200" b="1" dirty="0"/>
                        <a:t>А</a:t>
                      </a:r>
                      <a:r>
                        <a:rPr lang="ru-RU" sz="2200" dirty="0"/>
                        <a:t>нтон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</a:rPr>
                        <a:t>telegram: @</a:t>
                      </a:r>
                      <a:r>
                        <a:rPr lang="en-US" sz="2200" dirty="0" err="1">
                          <a:solidFill>
                            <a:srgbClr val="0070C0"/>
                          </a:solidFill>
                        </a:rPr>
                        <a:t>rssmgn</a:t>
                      </a:r>
                      <a:endParaRPr lang="ru-RU" sz="22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200" dirty="0"/>
                        <a:t>Тестировщик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353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/>
                        <a:t>Токарев Алек</a:t>
                      </a:r>
                      <a:r>
                        <a:rPr lang="ru-RU" sz="2200" b="1" dirty="0"/>
                        <a:t>с</a:t>
                      </a:r>
                      <a:r>
                        <a:rPr lang="ru-RU" sz="2200" dirty="0"/>
                        <a:t>андр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telegram: @Odin1234567890</a:t>
                      </a:r>
                      <a:endParaRPr lang="ru-RU" sz="20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/>
                        <a:t>Дизайнер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150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/>
                        <a:t>Павлова Е</a:t>
                      </a:r>
                      <a:r>
                        <a:rPr lang="ru-RU" sz="2200" b="1" dirty="0"/>
                        <a:t>к</a:t>
                      </a:r>
                      <a:r>
                        <a:rPr lang="ru-RU" sz="2200" dirty="0"/>
                        <a:t>атерина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/>
                        <a:t>Разработчик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354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/>
                        <a:t>Якуба </a:t>
                      </a:r>
                      <a:r>
                        <a:rPr lang="ru-RU" sz="2200" b="1" dirty="0"/>
                        <a:t>Е</a:t>
                      </a:r>
                      <a:r>
                        <a:rPr lang="ru-RU" sz="2200" dirty="0"/>
                        <a:t>вгений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rgbClr val="0070C0"/>
                          </a:solidFill>
                        </a:rPr>
                        <a:t>telegram: @</a:t>
                      </a:r>
                      <a:r>
                        <a:rPr lang="en-US" sz="2200" dirty="0" err="1">
                          <a:solidFill>
                            <a:srgbClr val="0070C0"/>
                          </a:solidFill>
                        </a:rPr>
                        <a:t>evyakuba</a:t>
                      </a:r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200" dirty="0"/>
                        <a:t>Разработчик алгоритмов, концепции и кода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2973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442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5664" y="276314"/>
            <a:ext cx="8596668" cy="1320800"/>
          </a:xfrm>
        </p:spPr>
        <p:txBody>
          <a:bodyPr>
            <a:normAutofit/>
          </a:bodyPr>
          <a:lstStyle/>
          <a:p>
            <a:r>
              <a:rPr lang="ru-RU" sz="4400" dirty="0"/>
              <a:t>Проблематика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9241" y="1130144"/>
            <a:ext cx="7126875" cy="2758192"/>
          </a:xfrm>
        </p:spPr>
        <p:txBody>
          <a:bodyPr>
            <a:normAutofit/>
          </a:bodyPr>
          <a:lstStyle/>
          <a:p>
            <a:r>
              <a:rPr lang="ru-RU" sz="2000" dirty="0"/>
              <a:t>Имеются огромные архивы изображений различного качества с </a:t>
            </a:r>
            <a:r>
              <a:rPr lang="ru-RU" sz="2000" dirty="0" err="1"/>
              <a:t>фотоловушек</a:t>
            </a:r>
            <a:endParaRPr lang="ru-RU" sz="2000" dirty="0"/>
          </a:p>
          <a:p>
            <a:r>
              <a:rPr lang="ru-RU" sz="2000" dirty="0" err="1"/>
              <a:t>Трудозатратно</a:t>
            </a:r>
            <a:r>
              <a:rPr lang="ru-RU" sz="2000" dirty="0"/>
              <a:t> классифицировать вручную, это отнимает ценное время сотрудников</a:t>
            </a:r>
          </a:p>
          <a:p>
            <a:r>
              <a:rPr lang="ru-RU" sz="2000" dirty="0"/>
              <a:t>Нужно убрать некачественные фото</a:t>
            </a:r>
          </a:p>
          <a:p>
            <a:r>
              <a:rPr lang="ru-RU" sz="2000" dirty="0"/>
              <a:t>И определить снимки где есть животные</a:t>
            </a:r>
          </a:p>
        </p:txBody>
      </p:sp>
      <p:pic>
        <p:nvPicPr>
          <p:cNvPr id="4" name="Picture 2" descr="https://sun9-41.userapi.com/impg/iEoN8kmdPEHzDincO8yTbvVDE0pRYdPygfL16A/W4y7MNUVvxk.jpg?size=504x512&amp;quality=95&amp;sign=e45810e4cf11d209201291f1e0f2b5b2&amp;type=alb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352" y="2186326"/>
            <a:ext cx="2814104" cy="2858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F6CC512-526C-4DB9-B2AF-4E190B034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6D28BA6D-8ADF-4A27-92C9-43DBBD102EE6}"/>
              </a:ext>
            </a:extLst>
          </p:cNvPr>
          <p:cNvSpPr txBox="1">
            <a:spLocks/>
          </p:cNvSpPr>
          <p:nvPr/>
        </p:nvSpPr>
        <p:spPr>
          <a:xfrm>
            <a:off x="10595296" y="5729682"/>
            <a:ext cx="1296072" cy="827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8000" smtClean="0">
                <a:solidFill>
                  <a:schemeClr val="tx1"/>
                </a:solidFill>
              </a:rPr>
              <a:pPr/>
              <a:t>3</a:t>
            </a:fld>
            <a:endParaRPr lang="en-US" sz="8000" dirty="0">
              <a:solidFill>
                <a:schemeClr val="tx1"/>
              </a:solidFill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1DB6778-14ED-4FC0-A562-1B92A4C6147F}"/>
              </a:ext>
            </a:extLst>
          </p:cNvPr>
          <p:cNvSpPr txBox="1">
            <a:spLocks/>
          </p:cNvSpPr>
          <p:nvPr/>
        </p:nvSpPr>
        <p:spPr>
          <a:xfrm>
            <a:off x="1139529" y="4577212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4400" dirty="0"/>
              <a:t>Задача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2EBB8FA8-B0F4-4D31-89C4-A7010D124110}"/>
              </a:ext>
            </a:extLst>
          </p:cNvPr>
          <p:cNvSpPr txBox="1">
            <a:spLocks/>
          </p:cNvSpPr>
          <p:nvPr/>
        </p:nvSpPr>
        <p:spPr>
          <a:xfrm>
            <a:off x="1139529" y="5389537"/>
            <a:ext cx="7126875" cy="1016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Облегчить людям и автоматизировать классификацию снимков на качественные и некачественные, а также определить снимки где есть животные </a:t>
            </a:r>
          </a:p>
        </p:txBody>
      </p:sp>
    </p:spTree>
    <p:extLst>
      <p:ext uri="{BB962C8B-B14F-4D97-AF65-F5344CB8AC3E}">
        <p14:creationId xmlns:p14="http://schemas.microsoft.com/office/powerpoint/2010/main" val="2528735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9643"/>
          </a:xfrm>
        </p:spPr>
        <p:txBody>
          <a:bodyPr/>
          <a:lstStyle/>
          <a:p>
            <a:r>
              <a:rPr lang="ru-RU" dirty="0"/>
              <a:t>Идеи/ подходы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30053" y="1488613"/>
            <a:ext cx="6601175" cy="1119499"/>
          </a:xfrm>
        </p:spPr>
        <p:txBody>
          <a:bodyPr>
            <a:normAutofit/>
          </a:bodyPr>
          <a:lstStyle/>
          <a:p>
            <a:r>
              <a:rPr lang="ru-RU" dirty="0"/>
              <a:t>Применение бесплатной и свободно распространяемой модели </a:t>
            </a:r>
            <a:r>
              <a:rPr lang="ru-RU" dirty="0" err="1"/>
              <a:t>MegaDetector</a:t>
            </a:r>
            <a:r>
              <a:rPr lang="ru-RU" dirty="0"/>
              <a:t> нейронной сети </a:t>
            </a:r>
            <a:r>
              <a:rPr lang="en-US" dirty="0"/>
              <a:t>YOLOv5</a:t>
            </a:r>
            <a:r>
              <a:rPr lang="ru-RU" dirty="0"/>
              <a:t> обученной распознавать животных в кадре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B0766E9-4472-41E1-AC07-1C708FF51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108BC601-6D40-481C-B2EA-08F1E6B1C0F9}"/>
              </a:ext>
            </a:extLst>
          </p:cNvPr>
          <p:cNvSpPr txBox="1">
            <a:spLocks/>
          </p:cNvSpPr>
          <p:nvPr/>
        </p:nvSpPr>
        <p:spPr>
          <a:xfrm>
            <a:off x="10595296" y="5729682"/>
            <a:ext cx="1296072" cy="827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8000" smtClean="0">
                <a:solidFill>
                  <a:schemeClr val="tx1"/>
                </a:solidFill>
              </a:rPr>
              <a:pPr/>
              <a:t>4</a:t>
            </a:fld>
            <a:endParaRPr lang="en-US" sz="8000" dirty="0">
              <a:solidFill>
                <a:schemeClr val="tx1"/>
              </a:solidFill>
            </a:endParaRPr>
          </a:p>
        </p:txBody>
      </p:sp>
      <p:sp>
        <p:nvSpPr>
          <p:cNvPr id="6" name="Блок-схема: процесс 5">
            <a:extLst>
              <a:ext uri="{FF2B5EF4-FFF2-40B4-BE49-F238E27FC236}">
                <a16:creationId xmlns:a16="http://schemas.microsoft.com/office/drawing/2014/main" id="{45C0FD3C-7C9C-466E-9EB3-5D7809812C93}"/>
              </a:ext>
            </a:extLst>
          </p:cNvPr>
          <p:cNvSpPr/>
          <p:nvPr/>
        </p:nvSpPr>
        <p:spPr>
          <a:xfrm>
            <a:off x="779883" y="1495976"/>
            <a:ext cx="2127903" cy="93149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Определить животное </a:t>
            </a:r>
          </a:p>
        </p:txBody>
      </p:sp>
      <p:sp>
        <p:nvSpPr>
          <p:cNvPr id="7" name="Блок-схема: процесс 6">
            <a:extLst>
              <a:ext uri="{FF2B5EF4-FFF2-40B4-BE49-F238E27FC236}">
                <a16:creationId xmlns:a16="http://schemas.microsoft.com/office/drawing/2014/main" id="{08F86AFE-C122-4544-A804-41456FD7EDE0}"/>
              </a:ext>
            </a:extLst>
          </p:cNvPr>
          <p:cNvSpPr/>
          <p:nvPr/>
        </p:nvSpPr>
        <p:spPr>
          <a:xfrm>
            <a:off x="2121889" y="3212266"/>
            <a:ext cx="2626880" cy="111949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Отделить хорошие фото от некачественных</a:t>
            </a:r>
          </a:p>
        </p:txBody>
      </p:sp>
      <p:sp>
        <p:nvSpPr>
          <p:cNvPr id="8" name="Блок-схема: альтернативный процесс 7">
            <a:extLst>
              <a:ext uri="{FF2B5EF4-FFF2-40B4-BE49-F238E27FC236}">
                <a16:creationId xmlns:a16="http://schemas.microsoft.com/office/drawing/2014/main" id="{4B90CC0B-3F20-4CA7-BB79-1F57EB90C4FD}"/>
              </a:ext>
            </a:extLst>
          </p:cNvPr>
          <p:cNvSpPr/>
          <p:nvPr/>
        </p:nvSpPr>
        <p:spPr>
          <a:xfrm>
            <a:off x="822612" y="4999290"/>
            <a:ext cx="1179319" cy="54693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 класс</a:t>
            </a:r>
          </a:p>
        </p:txBody>
      </p:sp>
      <p:sp>
        <p:nvSpPr>
          <p:cNvPr id="9" name="Блок-схема: альтернативный процесс 8">
            <a:extLst>
              <a:ext uri="{FF2B5EF4-FFF2-40B4-BE49-F238E27FC236}">
                <a16:creationId xmlns:a16="http://schemas.microsoft.com/office/drawing/2014/main" id="{A0A733F8-97F2-47F1-A57C-2E0F556C9FD4}"/>
              </a:ext>
            </a:extLst>
          </p:cNvPr>
          <p:cNvSpPr/>
          <p:nvPr/>
        </p:nvSpPr>
        <p:spPr>
          <a:xfrm>
            <a:off x="2188514" y="4999290"/>
            <a:ext cx="1179319" cy="54693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 класс</a:t>
            </a:r>
          </a:p>
        </p:txBody>
      </p:sp>
      <p:sp>
        <p:nvSpPr>
          <p:cNvPr id="10" name="Блок-схема: альтернативный процесс 9">
            <a:extLst>
              <a:ext uri="{FF2B5EF4-FFF2-40B4-BE49-F238E27FC236}">
                <a16:creationId xmlns:a16="http://schemas.microsoft.com/office/drawing/2014/main" id="{1DBF39A4-57AE-4439-BD6D-C16C5F56F34C}"/>
              </a:ext>
            </a:extLst>
          </p:cNvPr>
          <p:cNvSpPr/>
          <p:nvPr/>
        </p:nvSpPr>
        <p:spPr>
          <a:xfrm>
            <a:off x="3569450" y="4999289"/>
            <a:ext cx="1179319" cy="54693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3 класс</a:t>
            </a:r>
          </a:p>
        </p:txBody>
      </p:sp>
      <p:sp>
        <p:nvSpPr>
          <p:cNvPr id="11" name="Стрелка: вниз 10">
            <a:extLst>
              <a:ext uri="{FF2B5EF4-FFF2-40B4-BE49-F238E27FC236}">
                <a16:creationId xmlns:a16="http://schemas.microsoft.com/office/drawing/2014/main" id="{9B92F7A9-6066-4EE6-98AB-2A243FF29B2A}"/>
              </a:ext>
            </a:extLst>
          </p:cNvPr>
          <p:cNvSpPr/>
          <p:nvPr/>
        </p:nvSpPr>
        <p:spPr>
          <a:xfrm>
            <a:off x="1280663" y="2854567"/>
            <a:ext cx="222191" cy="20511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C624C1-0A1C-4318-B8F5-EA1291552ECF}"/>
              </a:ext>
            </a:extLst>
          </p:cNvPr>
          <p:cNvSpPr txBox="1"/>
          <p:nvPr/>
        </p:nvSpPr>
        <p:spPr>
          <a:xfrm>
            <a:off x="1067791" y="242746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есть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BEDB0B-9177-43F7-827D-D54F16120EA7}"/>
              </a:ext>
            </a:extLst>
          </p:cNvPr>
          <p:cNvSpPr txBox="1"/>
          <p:nvPr/>
        </p:nvSpPr>
        <p:spPr>
          <a:xfrm>
            <a:off x="2150218" y="2434756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нет</a:t>
            </a:r>
          </a:p>
        </p:txBody>
      </p:sp>
      <p:sp>
        <p:nvSpPr>
          <p:cNvPr id="17" name="Стрелка: вниз 16">
            <a:extLst>
              <a:ext uri="{FF2B5EF4-FFF2-40B4-BE49-F238E27FC236}">
                <a16:creationId xmlns:a16="http://schemas.microsoft.com/office/drawing/2014/main" id="{7FEE235D-B4BC-498B-BF69-065723C1FCE8}"/>
              </a:ext>
            </a:extLst>
          </p:cNvPr>
          <p:cNvSpPr/>
          <p:nvPr/>
        </p:nvSpPr>
        <p:spPr>
          <a:xfrm>
            <a:off x="2311794" y="2811376"/>
            <a:ext cx="222191" cy="2952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: вниз 17">
            <a:extLst>
              <a:ext uri="{FF2B5EF4-FFF2-40B4-BE49-F238E27FC236}">
                <a16:creationId xmlns:a16="http://schemas.microsoft.com/office/drawing/2014/main" id="{38F9FB3D-D532-49EA-91E9-131F83C9F5F8}"/>
              </a:ext>
            </a:extLst>
          </p:cNvPr>
          <p:cNvSpPr/>
          <p:nvPr/>
        </p:nvSpPr>
        <p:spPr>
          <a:xfrm>
            <a:off x="2695560" y="4418176"/>
            <a:ext cx="212226" cy="4875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трелка: вниз 18">
            <a:extLst>
              <a:ext uri="{FF2B5EF4-FFF2-40B4-BE49-F238E27FC236}">
                <a16:creationId xmlns:a16="http://schemas.microsoft.com/office/drawing/2014/main" id="{26AE0702-222A-4E5F-9886-56FFFD00EF3C}"/>
              </a:ext>
            </a:extLst>
          </p:cNvPr>
          <p:cNvSpPr/>
          <p:nvPr/>
        </p:nvSpPr>
        <p:spPr>
          <a:xfrm>
            <a:off x="3994379" y="4418176"/>
            <a:ext cx="212226" cy="4875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бъект 2">
            <a:extLst>
              <a:ext uri="{FF2B5EF4-FFF2-40B4-BE49-F238E27FC236}">
                <a16:creationId xmlns:a16="http://schemas.microsoft.com/office/drawing/2014/main" id="{DC5C1439-482F-4CE9-9D95-68B9DA1D8299}"/>
              </a:ext>
            </a:extLst>
          </p:cNvPr>
          <p:cNvSpPr txBox="1">
            <a:spLocks/>
          </p:cNvSpPr>
          <p:nvPr/>
        </p:nvSpPr>
        <p:spPr>
          <a:xfrm>
            <a:off x="5074226" y="3106627"/>
            <a:ext cx="6374674" cy="2051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Алгоритмически обработать остальные изображения:</a:t>
            </a:r>
          </a:p>
          <a:p>
            <a:r>
              <a:rPr lang="ru-RU" dirty="0"/>
              <a:t>Определение размытых с помощью дисперсии Лапласа</a:t>
            </a:r>
          </a:p>
          <a:p>
            <a:r>
              <a:rPr lang="ru-RU" dirty="0"/>
              <a:t>Проверка нарушений структуры файлов</a:t>
            </a:r>
          </a:p>
          <a:p>
            <a:r>
              <a:rPr lang="ru-RU" dirty="0"/>
              <a:t>Статистические методы анализа изображений</a:t>
            </a:r>
          </a:p>
        </p:txBody>
      </p:sp>
      <p:sp>
        <p:nvSpPr>
          <p:cNvPr id="22" name="Блок-схема: процесс 21">
            <a:extLst>
              <a:ext uri="{FF2B5EF4-FFF2-40B4-BE49-F238E27FC236}">
                <a16:creationId xmlns:a16="http://schemas.microsoft.com/office/drawing/2014/main" id="{E5031C92-68C6-420B-B018-B552F79151B7}"/>
              </a:ext>
            </a:extLst>
          </p:cNvPr>
          <p:cNvSpPr/>
          <p:nvPr/>
        </p:nvSpPr>
        <p:spPr>
          <a:xfrm>
            <a:off x="822612" y="5837262"/>
            <a:ext cx="7977439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Работа программы на обычном компьютере/ноутбуке без графического ускорителя</a:t>
            </a:r>
          </a:p>
        </p:txBody>
      </p:sp>
    </p:spTree>
    <p:extLst>
      <p:ext uri="{BB962C8B-B14F-4D97-AF65-F5344CB8AC3E}">
        <p14:creationId xmlns:p14="http://schemas.microsoft.com/office/powerpoint/2010/main" val="1723303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3385" y="277667"/>
            <a:ext cx="3374549" cy="930348"/>
          </a:xfrm>
        </p:spPr>
        <p:txBody>
          <a:bodyPr>
            <a:normAutofit/>
          </a:bodyPr>
          <a:lstStyle/>
          <a:p>
            <a:r>
              <a:rPr lang="ru-RU" sz="4400" dirty="0"/>
              <a:t>Результаты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B80A168F-2E77-4715-86CA-48E0CC6F4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9712" y="300510"/>
            <a:ext cx="6261656" cy="3881437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5AEA118-2980-467B-BA3C-425A860DA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69A34BAA-3715-49FB-B184-8A853D18F8E9}"/>
              </a:ext>
            </a:extLst>
          </p:cNvPr>
          <p:cNvSpPr txBox="1">
            <a:spLocks/>
          </p:cNvSpPr>
          <p:nvPr/>
        </p:nvSpPr>
        <p:spPr>
          <a:xfrm>
            <a:off x="10595296" y="5729682"/>
            <a:ext cx="1296072" cy="827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8000" smtClean="0">
                <a:solidFill>
                  <a:schemeClr val="tx1"/>
                </a:solidFill>
              </a:rPr>
              <a:pPr/>
              <a:t>5</a:t>
            </a:fld>
            <a:endParaRPr lang="en-US" sz="8000" dirty="0">
              <a:solidFill>
                <a:schemeClr val="tx1"/>
              </a:solidFill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75A1DAA-ABA0-4C5A-8906-F97E8AE50F97}"/>
              </a:ext>
            </a:extLst>
          </p:cNvPr>
          <p:cNvSpPr/>
          <p:nvPr/>
        </p:nvSpPr>
        <p:spPr>
          <a:xfrm>
            <a:off x="6486165" y="685834"/>
            <a:ext cx="788565" cy="7969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/>
              <a:t>1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45A4918B-B074-411F-8F82-3A7A0FB71968}"/>
              </a:ext>
            </a:extLst>
          </p:cNvPr>
          <p:cNvSpPr/>
          <p:nvPr/>
        </p:nvSpPr>
        <p:spPr>
          <a:xfrm>
            <a:off x="6637167" y="2689974"/>
            <a:ext cx="788565" cy="7969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/>
              <a:t>2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252812F6-F68E-4FFD-9684-92178BA15EF9}"/>
              </a:ext>
            </a:extLst>
          </p:cNvPr>
          <p:cNvSpPr/>
          <p:nvPr/>
        </p:nvSpPr>
        <p:spPr>
          <a:xfrm>
            <a:off x="9809603" y="3180446"/>
            <a:ext cx="788565" cy="7969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850D7D-E4AB-4D44-9167-5A6B91C9C1F0}"/>
              </a:ext>
            </a:extLst>
          </p:cNvPr>
          <p:cNvSpPr txBox="1"/>
          <p:nvPr/>
        </p:nvSpPr>
        <p:spPr>
          <a:xfrm>
            <a:off x="638841" y="5155392"/>
            <a:ext cx="98390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2400" dirty="0"/>
              <a:t>Отличное определение животных в кадре с точностью </a:t>
            </a:r>
            <a:r>
              <a:rPr lang="en-US" sz="2400" dirty="0"/>
              <a:t>&gt;90%</a:t>
            </a:r>
          </a:p>
          <a:p>
            <a:pPr marL="342900" indent="-342900">
              <a:buAutoNum type="arabicPeriod"/>
            </a:pPr>
            <a:r>
              <a:rPr lang="ru-RU" sz="2400" dirty="0"/>
              <a:t>Сортировка по папкам изображений</a:t>
            </a:r>
          </a:p>
          <a:p>
            <a:pPr marL="342900" indent="-342900">
              <a:buAutoNum type="arabicPeriod"/>
            </a:pPr>
            <a:r>
              <a:rPr lang="ru-RU" sz="2400" dirty="0"/>
              <a:t>Быстрыми алгоритмами определяем нечеткие, засвеченные, дефектные фото.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13F3BD4-C151-4D5B-845B-FBAF79DDF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86" y="1208014"/>
            <a:ext cx="3565319" cy="3755087"/>
          </a:xfrm>
          <a:prstGeom prst="rect">
            <a:avLst/>
          </a:prstGeom>
        </p:spPr>
      </p:pic>
      <p:sp>
        <p:nvSpPr>
          <p:cNvPr id="15" name="Стрелка: вправо 14">
            <a:extLst>
              <a:ext uri="{FF2B5EF4-FFF2-40B4-BE49-F238E27FC236}">
                <a16:creationId xmlns:a16="http://schemas.microsoft.com/office/drawing/2014/main" id="{2E89A6E8-2136-4635-BCA4-6CF44A6BA481}"/>
              </a:ext>
            </a:extLst>
          </p:cNvPr>
          <p:cNvSpPr/>
          <p:nvPr/>
        </p:nvSpPr>
        <p:spPr>
          <a:xfrm>
            <a:off x="4286774" y="2181138"/>
            <a:ext cx="1166070" cy="12478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1437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580" y="2680918"/>
            <a:ext cx="4616891" cy="3462668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01E6B1A-05D6-4C97-8504-AA7A20322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055731CD-B44B-43F2-B238-ED6F5A05C711}"/>
              </a:ext>
            </a:extLst>
          </p:cNvPr>
          <p:cNvSpPr txBox="1">
            <a:spLocks/>
          </p:cNvSpPr>
          <p:nvPr/>
        </p:nvSpPr>
        <p:spPr>
          <a:xfrm>
            <a:off x="10595296" y="5729682"/>
            <a:ext cx="1296072" cy="827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8000" smtClean="0">
                <a:solidFill>
                  <a:schemeClr val="tx1"/>
                </a:solidFill>
              </a:rPr>
              <a:pPr/>
              <a:t>6</a:t>
            </a:fld>
            <a:endParaRPr lang="en-US" sz="8000" dirty="0">
              <a:solidFill>
                <a:schemeClr val="tx1"/>
              </a:solidFill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6B87D7EF-253C-42E4-98CE-4EF54C8AB750}"/>
              </a:ext>
            </a:extLst>
          </p:cNvPr>
          <p:cNvSpPr txBox="1">
            <a:spLocks/>
          </p:cNvSpPr>
          <p:nvPr/>
        </p:nvSpPr>
        <p:spPr>
          <a:xfrm>
            <a:off x="444228" y="297756"/>
            <a:ext cx="6888138" cy="9303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4400" dirty="0"/>
              <a:t>Результаты сверх задачи: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2F95EB-E653-4FAA-8DAB-D248029674A3}"/>
              </a:ext>
            </a:extLst>
          </p:cNvPr>
          <p:cNvSpPr txBox="1"/>
          <p:nvPr/>
        </p:nvSpPr>
        <p:spPr>
          <a:xfrm>
            <a:off x="444228" y="1228104"/>
            <a:ext cx="67199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2000" dirty="0">
                <a:solidFill>
                  <a:srgbClr val="FF0000"/>
                </a:solidFill>
              </a:rPr>
              <a:t>Рамка вокруг животного: </a:t>
            </a:r>
            <a:r>
              <a:rPr lang="ru-RU" sz="2000" dirty="0"/>
              <a:t>После обработки получаем файл с данными о положении животного в кадре, который можно использовать для дальнейшей классификации по видам!  Или подгружать в специальное ПО (бесплатное)</a:t>
            </a:r>
          </a:p>
          <a:p>
            <a:pPr marL="342900" indent="-342900">
              <a:buAutoNum type="arabicPeriod"/>
            </a:pPr>
            <a:r>
              <a:rPr lang="ru-RU" sz="2000" dirty="0">
                <a:solidFill>
                  <a:srgbClr val="FF0000"/>
                </a:solidFill>
              </a:rPr>
              <a:t>Не требуется </a:t>
            </a:r>
            <a:r>
              <a:rPr lang="en-US" sz="2000" dirty="0">
                <a:solidFill>
                  <a:srgbClr val="FF0000"/>
                </a:solidFill>
              </a:rPr>
              <a:t>GPU:</a:t>
            </a:r>
            <a:r>
              <a:rPr lang="ru-RU" sz="2000" dirty="0">
                <a:solidFill>
                  <a:srgbClr val="FF0000"/>
                </a:solidFill>
              </a:rPr>
              <a:t> </a:t>
            </a:r>
            <a:r>
              <a:rPr lang="ru-RU" sz="2000" dirty="0"/>
              <a:t>программа работает на компьютерах средней мощности (за ночь можно автоматически обработать 4000 фото)</a:t>
            </a:r>
          </a:p>
          <a:p>
            <a:pPr marL="342900" indent="-342900">
              <a:buAutoNum type="arabicPeriod"/>
            </a:pPr>
            <a:r>
              <a:rPr lang="ru-RU" sz="2000" dirty="0">
                <a:solidFill>
                  <a:srgbClr val="FF0000"/>
                </a:solidFill>
              </a:rPr>
              <a:t>Два интерфейса:</a:t>
            </a:r>
          </a:p>
          <a:p>
            <a:pPr marL="800100" lvl="1" indent="-342900">
              <a:buAutoNum type="arabicPeriod"/>
            </a:pPr>
            <a:r>
              <a:rPr lang="ru-RU" sz="2000" dirty="0"/>
              <a:t>Для пользователя программа для </a:t>
            </a:r>
            <a:r>
              <a:rPr lang="en-US" sz="2000" dirty="0"/>
              <a:t>Windows</a:t>
            </a:r>
            <a:endParaRPr lang="ru-RU" sz="2000" dirty="0"/>
          </a:p>
          <a:p>
            <a:pPr marL="800100" lvl="1" indent="-342900">
              <a:buAutoNum type="arabicPeriod"/>
            </a:pPr>
            <a:r>
              <a:rPr lang="ru-RU" sz="2000" dirty="0"/>
              <a:t>Интерфейс в облаке с возможностью подключения </a:t>
            </a:r>
            <a:r>
              <a:rPr lang="en-US" sz="2000" dirty="0"/>
              <a:t>GPU </a:t>
            </a:r>
            <a:r>
              <a:rPr lang="ru-RU" sz="2000" dirty="0"/>
              <a:t>для быстрой обработки!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86A948C-D579-4468-BBB9-A8B93E03B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034" y="336840"/>
            <a:ext cx="4729556" cy="331823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78E2CB0-D7DE-49A8-8666-126AFDBE3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4010" y="4577272"/>
            <a:ext cx="2228122" cy="209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366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трелка: изогнутая вверх 5">
            <a:extLst>
              <a:ext uri="{FF2B5EF4-FFF2-40B4-BE49-F238E27FC236}">
                <a16:creationId xmlns:a16="http://schemas.microsoft.com/office/drawing/2014/main" id="{3C3F9995-310C-40DF-9CE6-32ABC23E2741}"/>
              </a:ext>
            </a:extLst>
          </p:cNvPr>
          <p:cNvSpPr/>
          <p:nvPr/>
        </p:nvSpPr>
        <p:spPr>
          <a:xfrm>
            <a:off x="5821933" y="2350206"/>
            <a:ext cx="4580389" cy="4286774"/>
          </a:xfrm>
          <a:prstGeom prst="bentUp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dirty="0"/>
              <a:t>Масштабирование решения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1930400"/>
            <a:ext cx="8265330" cy="2461745"/>
          </a:xfrm>
        </p:spPr>
        <p:txBody>
          <a:bodyPr>
            <a:noAutofit/>
          </a:bodyPr>
          <a:lstStyle/>
          <a:p>
            <a:r>
              <a:rPr lang="ru-RU" sz="3200" dirty="0"/>
              <a:t>Выделение животных на изображениях; </a:t>
            </a:r>
          </a:p>
          <a:p>
            <a:r>
              <a:rPr lang="ru-RU" sz="3200" dirty="0"/>
              <a:t>Классификация видов животных на кадрах</a:t>
            </a:r>
          </a:p>
          <a:p>
            <a:r>
              <a:rPr lang="ru-RU" sz="3200" dirty="0"/>
              <a:t>Веб-версия; </a:t>
            </a:r>
          </a:p>
          <a:p>
            <a:r>
              <a:rPr lang="ru-RU" sz="3200" dirty="0"/>
              <a:t>Работы над оптимизацией и сокращением времени классификации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4564602-7FB9-4396-BA41-B3370AE02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29BEE169-EB6E-43DE-B0F5-0B00DA10FC75}"/>
              </a:ext>
            </a:extLst>
          </p:cNvPr>
          <p:cNvSpPr txBox="1">
            <a:spLocks/>
          </p:cNvSpPr>
          <p:nvPr/>
        </p:nvSpPr>
        <p:spPr>
          <a:xfrm>
            <a:off x="10595296" y="5729682"/>
            <a:ext cx="1296072" cy="827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8000" smtClean="0">
                <a:solidFill>
                  <a:schemeClr val="tx1"/>
                </a:solidFill>
              </a:rPr>
              <a:pPr/>
              <a:t>7</a:t>
            </a:fld>
            <a:endParaRPr lang="en-US" sz="8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403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9CB375D-15EE-43DF-8905-FBFDFC472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E7B65431-09FA-4727-A8A5-CAE3BE6E4BA3}"/>
              </a:ext>
            </a:extLst>
          </p:cNvPr>
          <p:cNvSpPr txBox="1">
            <a:spLocks/>
          </p:cNvSpPr>
          <p:nvPr/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Номер слайда 3">
            <a:extLst>
              <a:ext uri="{FF2B5EF4-FFF2-40B4-BE49-F238E27FC236}">
                <a16:creationId xmlns:a16="http://schemas.microsoft.com/office/drawing/2014/main" id="{18D9432C-5DEB-4A6C-8F15-41E8475257BD}"/>
              </a:ext>
            </a:extLst>
          </p:cNvPr>
          <p:cNvSpPr txBox="1">
            <a:spLocks/>
          </p:cNvSpPr>
          <p:nvPr/>
        </p:nvSpPr>
        <p:spPr>
          <a:xfrm>
            <a:off x="10595296" y="5729682"/>
            <a:ext cx="1296072" cy="827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8000" smtClean="0">
                <a:solidFill>
                  <a:schemeClr val="tx1"/>
                </a:solidFill>
              </a:rPr>
              <a:pPr/>
              <a:t>8</a:t>
            </a:fld>
            <a:endParaRPr lang="en-US" sz="8000" dirty="0">
              <a:solidFill>
                <a:schemeClr val="tx1"/>
              </a:solidFill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DC9F72D0-3D5B-443E-A319-B038C7E61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532" y="2516616"/>
            <a:ext cx="6244795" cy="1320800"/>
          </a:xfrm>
        </p:spPr>
        <p:txBody>
          <a:bodyPr>
            <a:normAutofit/>
          </a:bodyPr>
          <a:lstStyle/>
          <a:p>
            <a:r>
              <a:rPr lang="ru-RU" sz="4800" dirty="0"/>
              <a:t>Команда </a:t>
            </a:r>
            <a:r>
              <a:rPr lang="en-US" sz="4800" dirty="0"/>
              <a:t>VASEK2</a:t>
            </a:r>
            <a:endParaRPr lang="ru-RU" sz="4800" dirty="0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629E25D0-D7C3-4B59-9ED8-E922C9467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8610" y="332786"/>
            <a:ext cx="6470825" cy="1420022"/>
          </a:xfrm>
        </p:spPr>
        <p:txBody>
          <a:bodyPr>
            <a:normAutofit fontScale="92500" lnSpcReduction="10000"/>
          </a:bodyPr>
          <a:lstStyle/>
          <a:p>
            <a:endParaRPr lang="ru-RU" dirty="0"/>
          </a:p>
          <a:p>
            <a:pPr marL="0" indent="0" algn="ctr">
              <a:buNone/>
            </a:pPr>
            <a:r>
              <a:rPr lang="ru-RU" sz="2200" dirty="0"/>
              <a:t>Алтайский государственный университет</a:t>
            </a:r>
          </a:p>
          <a:p>
            <a:pPr marL="0" indent="0" algn="ctr">
              <a:buNone/>
            </a:pPr>
            <a:r>
              <a:rPr lang="ru-RU" sz="2200" dirty="0"/>
              <a:t>Институт математики и информационных технологий.</a:t>
            </a:r>
          </a:p>
          <a:p>
            <a:pPr marL="457200" lvl="1" indent="0" algn="ctr">
              <a:buNone/>
            </a:pPr>
            <a:endParaRPr lang="ru-RU" sz="2200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6F56C94-3B50-4D19-B479-B16C5EFFE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08" y="58429"/>
            <a:ext cx="2214829" cy="196873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5A2697B-55FC-47A9-BE04-44E461F07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257" y="372519"/>
            <a:ext cx="3109594" cy="3103248"/>
          </a:xfrm>
          <a:prstGeom prst="rect">
            <a:avLst/>
          </a:prstGeom>
        </p:spPr>
      </p:pic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7F12C888-9059-4480-A11B-8995238020BE}"/>
              </a:ext>
            </a:extLst>
          </p:cNvPr>
          <p:cNvSpPr txBox="1">
            <a:spLocks/>
          </p:cNvSpPr>
          <p:nvPr/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8581D73D-F18F-4E92-8201-DED41842A075}"/>
              </a:ext>
            </a:extLst>
          </p:cNvPr>
          <p:cNvSpPr txBox="1">
            <a:spLocks/>
          </p:cNvSpPr>
          <p:nvPr/>
        </p:nvSpPr>
        <p:spPr>
          <a:xfrm>
            <a:off x="10595296" y="5729682"/>
            <a:ext cx="1296072" cy="827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8000" smtClean="0">
                <a:solidFill>
                  <a:schemeClr val="tx1"/>
                </a:solidFill>
              </a:rPr>
              <a:pPr/>
              <a:t>8</a:t>
            </a:fld>
            <a:endParaRPr lang="en-US" sz="8000" dirty="0">
              <a:solidFill>
                <a:schemeClr val="tx1"/>
              </a:solidFill>
            </a:endParaRPr>
          </a:p>
        </p:txBody>
      </p:sp>
      <p:graphicFrame>
        <p:nvGraphicFramePr>
          <p:cNvPr id="18" name="Таблица 9">
            <a:extLst>
              <a:ext uri="{FF2B5EF4-FFF2-40B4-BE49-F238E27FC236}">
                <a16:creationId xmlns:a16="http://schemas.microsoft.com/office/drawing/2014/main" id="{3A478CAE-FC71-482F-8B1D-A95093C6E4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820696"/>
              </p:ext>
            </p:extLst>
          </p:nvPr>
        </p:nvGraphicFramePr>
        <p:xfrm>
          <a:off x="781188" y="3749350"/>
          <a:ext cx="10012149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1123">
                  <a:extLst>
                    <a:ext uri="{9D8B030D-6E8A-4147-A177-3AD203B41FA5}">
                      <a16:colId xmlns:a16="http://schemas.microsoft.com/office/drawing/2014/main" val="459160217"/>
                    </a:ext>
                  </a:extLst>
                </a:gridCol>
                <a:gridCol w="3530016">
                  <a:extLst>
                    <a:ext uri="{9D8B030D-6E8A-4147-A177-3AD203B41FA5}">
                      <a16:colId xmlns:a16="http://schemas.microsoft.com/office/drawing/2014/main" val="941178437"/>
                    </a:ext>
                  </a:extLst>
                </a:gridCol>
                <a:gridCol w="3591010">
                  <a:extLst>
                    <a:ext uri="{9D8B030D-6E8A-4147-A177-3AD203B41FA5}">
                      <a16:colId xmlns:a16="http://schemas.microsoft.com/office/drawing/2014/main" val="2008816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 err="1">
                          <a:solidFill>
                            <a:schemeClr val="tx1"/>
                          </a:solidFill>
                        </a:rPr>
                        <a:t>Лямкин</a:t>
                      </a:r>
                      <a:r>
                        <a:rPr lang="ru-RU" sz="2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2200" b="1" dirty="0">
                          <a:solidFill>
                            <a:schemeClr val="tx1"/>
                          </a:solidFill>
                        </a:rPr>
                        <a:t>В</a:t>
                      </a:r>
                      <a:r>
                        <a:rPr lang="ru-RU" sz="2200" dirty="0">
                          <a:solidFill>
                            <a:schemeClr val="tx1"/>
                          </a:solidFill>
                        </a:rPr>
                        <a:t>ладимир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</a:rPr>
                        <a:t>telegram: @VladimirRU22</a:t>
                      </a:r>
                      <a:endParaRPr lang="ru-RU" sz="22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200" dirty="0">
                          <a:solidFill>
                            <a:schemeClr val="tx1"/>
                          </a:solidFill>
                        </a:rPr>
                        <a:t>Руководитель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43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 err="1"/>
                        <a:t>Рассомагин</a:t>
                      </a:r>
                      <a:r>
                        <a:rPr lang="ru-RU" sz="2200" dirty="0"/>
                        <a:t> </a:t>
                      </a:r>
                      <a:r>
                        <a:rPr lang="ru-RU" sz="2200" b="1" dirty="0"/>
                        <a:t>А</a:t>
                      </a:r>
                      <a:r>
                        <a:rPr lang="ru-RU" sz="2200" dirty="0"/>
                        <a:t>нтон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</a:rPr>
                        <a:t>telegram: @</a:t>
                      </a:r>
                      <a:r>
                        <a:rPr lang="en-US" sz="2200" dirty="0" err="1">
                          <a:solidFill>
                            <a:srgbClr val="0070C0"/>
                          </a:solidFill>
                        </a:rPr>
                        <a:t>rssmgn</a:t>
                      </a:r>
                      <a:endParaRPr lang="ru-RU" sz="22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200" dirty="0"/>
                        <a:t>Тестировщик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353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/>
                        <a:t>Токарев Алек</a:t>
                      </a:r>
                      <a:r>
                        <a:rPr lang="ru-RU" sz="2200" b="1" dirty="0"/>
                        <a:t>с</a:t>
                      </a:r>
                      <a:r>
                        <a:rPr lang="ru-RU" sz="2200" dirty="0"/>
                        <a:t>андр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telegram: @Odin1234567890</a:t>
                      </a:r>
                      <a:endParaRPr lang="ru-RU" sz="20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/>
                        <a:t>Дизайнер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150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/>
                        <a:t>Павлова Е</a:t>
                      </a:r>
                      <a:r>
                        <a:rPr lang="ru-RU" sz="2200" b="1" dirty="0"/>
                        <a:t>к</a:t>
                      </a:r>
                      <a:r>
                        <a:rPr lang="ru-RU" sz="2200" dirty="0"/>
                        <a:t>атерина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/>
                        <a:t>Разработчик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354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200" dirty="0"/>
                        <a:t>Якуба </a:t>
                      </a:r>
                      <a:r>
                        <a:rPr lang="ru-RU" sz="2200" b="1" dirty="0"/>
                        <a:t>Е</a:t>
                      </a:r>
                      <a:r>
                        <a:rPr lang="ru-RU" sz="2200" dirty="0"/>
                        <a:t>вгений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rgbClr val="0070C0"/>
                          </a:solidFill>
                        </a:rPr>
                        <a:t>telegram: @</a:t>
                      </a:r>
                      <a:r>
                        <a:rPr lang="en-US" sz="2200" dirty="0" err="1">
                          <a:solidFill>
                            <a:srgbClr val="0070C0"/>
                          </a:solidFill>
                        </a:rPr>
                        <a:t>evyakuba</a:t>
                      </a:r>
                      <a:endParaRPr lang="ru-RU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200" dirty="0"/>
                        <a:t>Разработчик алгоритмов, концепции и кода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2973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9652220"/>
      </p:ext>
    </p:extLst>
  </p:cSld>
  <p:clrMapOvr>
    <a:masterClrMapping/>
  </p:clrMapOvr>
</p:sld>
</file>

<file path=ppt/theme/theme1.xml><?xml version="1.0" encoding="utf-8"?>
<a:theme xmlns:a="http://schemas.openxmlformats.org/drawingml/2006/main" name="Грань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529</TotalTime>
  <Words>355</Words>
  <Application>Microsoft Office PowerPoint</Application>
  <PresentationFormat>Широкоэкранный</PresentationFormat>
  <Paragraphs>95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Trebuchet MS</vt:lpstr>
      <vt:lpstr>Wingdings 3</vt:lpstr>
      <vt:lpstr>Грань</vt:lpstr>
      <vt:lpstr>Цифровой прорыв. Сезон: ИИ</vt:lpstr>
      <vt:lpstr>Команда VASEK2</vt:lpstr>
      <vt:lpstr>Проблематика</vt:lpstr>
      <vt:lpstr>Идеи/ подходы</vt:lpstr>
      <vt:lpstr>Результаты</vt:lpstr>
      <vt:lpstr>Презентация PowerPoint</vt:lpstr>
      <vt:lpstr>Масштабирование решения</vt:lpstr>
      <vt:lpstr>Команда VASEK2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Владимир Лямкин</dc:creator>
  <cp:lastModifiedBy>Алехандро</cp:lastModifiedBy>
  <cp:revision>28</cp:revision>
  <dcterms:created xsi:type="dcterms:W3CDTF">2023-09-30T11:42:55Z</dcterms:created>
  <dcterms:modified xsi:type="dcterms:W3CDTF">2023-10-01T00:59:16Z</dcterms:modified>
</cp:coreProperties>
</file>